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4284" autoAdjust="0"/>
    <p:restoredTop sz="80067" autoAdjust="0"/>
  </p:normalViewPr>
  <p:slideViewPr>
    <p:cSldViewPr snapToGrid="0" showGuides="1">
      <p:cViewPr varScale="1">
        <p:scale>
          <a:sx n="58" d="100"/>
          <a:sy n="58" d="100"/>
        </p:scale>
        <p:origin x="3115" y="77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7376F-DC62-47FF-929A-0AF95491C65A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29057-3BDD-4473-BEC0-93F7A9D9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3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29057-3BDD-4473-BEC0-93F7A9D97F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61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765B-0CA1-42FF-B166-31D63497C171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7403-0ED7-4806-8656-D170259F7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033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765B-0CA1-42FF-B166-31D63497C171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7403-0ED7-4806-8656-D170259F7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67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765B-0CA1-42FF-B166-31D63497C171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7403-0ED7-4806-8656-D170259F7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71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765B-0CA1-42FF-B166-31D63497C171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7403-0ED7-4806-8656-D170259F7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967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765B-0CA1-42FF-B166-31D63497C171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7403-0ED7-4806-8656-D170259F7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10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765B-0CA1-42FF-B166-31D63497C171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7403-0ED7-4806-8656-D170259F7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2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765B-0CA1-42FF-B166-31D63497C171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7403-0ED7-4806-8656-D170259F7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23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765B-0CA1-42FF-B166-31D63497C171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7403-0ED7-4806-8656-D170259F7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71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765B-0CA1-42FF-B166-31D63497C171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7403-0ED7-4806-8656-D170259F7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001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765B-0CA1-42FF-B166-31D63497C171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7403-0ED7-4806-8656-D170259F7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50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765B-0CA1-42FF-B166-31D63497C171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7403-0ED7-4806-8656-D170259F7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59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A7765B-0CA1-42FF-B166-31D63497C171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DA7403-0ED7-4806-8656-D170259F7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8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3501A2-0F56-77F5-4EE0-728077B821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1" y="8474751"/>
            <a:ext cx="1598819" cy="244369"/>
          </a:xfrm>
          <a:prstGeom prst="rect">
            <a:avLst/>
          </a:prstGeom>
        </p:spPr>
      </p:pic>
      <p:sp>
        <p:nvSpPr>
          <p:cNvPr id="6" name="object 32">
            <a:extLst>
              <a:ext uri="{FF2B5EF4-FFF2-40B4-BE49-F238E27FC236}">
                <a16:creationId xmlns:a16="http://schemas.microsoft.com/office/drawing/2014/main" id="{F42D2601-2893-230B-30C1-C0BD072EA990}"/>
              </a:ext>
            </a:extLst>
          </p:cNvPr>
          <p:cNvSpPr txBox="1"/>
          <p:nvPr/>
        </p:nvSpPr>
        <p:spPr>
          <a:xfrm>
            <a:off x="953728" y="8758875"/>
            <a:ext cx="1894609" cy="24365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spcBef>
                <a:spcPts val="700"/>
              </a:spcBef>
            </a:pPr>
            <a:r>
              <a:rPr lang="en-US" sz="1000" b="0" dirty="0">
                <a:solidFill>
                  <a:schemeClr val="tx1">
                    <a:lumMod val="65000"/>
                    <a:lumOff val="35000"/>
                  </a:schemeClr>
                </a:solidFill>
                <a:cs typeface="Proxima Nova Lt"/>
              </a:rPr>
              <a:t>planning.korusconsulting.ru</a:t>
            </a:r>
            <a:endParaRPr sz="1000" dirty="0">
              <a:solidFill>
                <a:schemeClr val="tx1">
                  <a:lumMod val="65000"/>
                  <a:lumOff val="35000"/>
                </a:schemeClr>
              </a:solidFill>
              <a:cs typeface="Proxima Nova Rg"/>
            </a:endParaRPr>
          </a:p>
        </p:txBody>
      </p:sp>
      <p:sp>
        <p:nvSpPr>
          <p:cNvPr id="7" name="object 31">
            <a:extLst>
              <a:ext uri="{FF2B5EF4-FFF2-40B4-BE49-F238E27FC236}">
                <a16:creationId xmlns:a16="http://schemas.microsoft.com/office/drawing/2014/main" id="{D6327960-3C9D-EDF3-60F6-D649630234F7}"/>
              </a:ext>
            </a:extLst>
          </p:cNvPr>
          <p:cNvSpPr txBox="1"/>
          <p:nvPr/>
        </p:nvSpPr>
        <p:spPr>
          <a:xfrm>
            <a:off x="5271073" y="8393082"/>
            <a:ext cx="1586927" cy="64376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spcBef>
                <a:spcPts val="700"/>
              </a:spcBef>
            </a:pPr>
            <a:r>
              <a:rPr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Proxima Nova Rg"/>
              </a:rPr>
              <a:t>Москва</a:t>
            </a:r>
          </a:p>
          <a:p>
            <a:pPr marL="12700" marR="5080"/>
            <a:r>
              <a:rPr sz="900" b="0" dirty="0">
                <a:solidFill>
                  <a:schemeClr val="tx1">
                    <a:lumMod val="65000"/>
                    <a:lumOff val="35000"/>
                  </a:schemeClr>
                </a:solidFill>
                <a:cs typeface="Proxima Nova Lt"/>
              </a:rPr>
              <a:t>115114, </a:t>
            </a:r>
            <a:r>
              <a:rPr sz="900" b="0" spc="-5" dirty="0">
                <a:solidFill>
                  <a:schemeClr val="tx1">
                    <a:lumMod val="65000"/>
                    <a:lumOff val="35000"/>
                  </a:schemeClr>
                </a:solidFill>
                <a:cs typeface="Proxima Nova Lt"/>
              </a:rPr>
              <a:t>Россия, </a:t>
            </a:r>
            <a:r>
              <a:rPr sz="900" b="0" dirty="0">
                <a:solidFill>
                  <a:schemeClr val="tx1">
                    <a:lumMod val="65000"/>
                    <a:lumOff val="35000"/>
                  </a:schemeClr>
                </a:solidFill>
                <a:cs typeface="Proxima Nova Lt"/>
              </a:rPr>
              <a:t>Москва,  Дербеневская наб., </a:t>
            </a:r>
            <a:r>
              <a:rPr sz="900" b="0" spc="-45" dirty="0">
                <a:solidFill>
                  <a:schemeClr val="tx1">
                    <a:lumMod val="65000"/>
                    <a:lumOff val="35000"/>
                  </a:schemeClr>
                </a:solidFill>
                <a:cs typeface="Proxima Nova Lt"/>
              </a:rPr>
              <a:t>д.11  </a:t>
            </a:r>
            <a:endParaRPr lang="en-US" sz="900" b="0" spc="-45" dirty="0">
              <a:solidFill>
                <a:schemeClr val="tx1">
                  <a:lumMod val="65000"/>
                  <a:lumOff val="35000"/>
                </a:schemeClr>
              </a:solidFill>
              <a:cs typeface="Proxima Nova Lt"/>
            </a:endParaRPr>
          </a:p>
          <a:p>
            <a:pPr marL="12700" marR="5080"/>
            <a:r>
              <a:rPr sz="900" b="0" spc="-5" dirty="0" err="1">
                <a:solidFill>
                  <a:schemeClr val="tx1">
                    <a:lumMod val="65000"/>
                    <a:lumOff val="35000"/>
                  </a:schemeClr>
                </a:solidFill>
                <a:cs typeface="Proxima Nova Lt"/>
              </a:rPr>
              <a:t>тел</a:t>
            </a:r>
            <a:r>
              <a:rPr sz="900" b="0" spc="-5" dirty="0">
                <a:solidFill>
                  <a:schemeClr val="tx1">
                    <a:lumMod val="65000"/>
                    <a:lumOff val="35000"/>
                  </a:schemeClr>
                </a:solidFill>
                <a:cs typeface="Proxima Nova Lt"/>
              </a:rPr>
              <a:t>/факс: </a:t>
            </a:r>
            <a: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Proxima Nova Rg"/>
              </a:rPr>
              <a:t>+7 (495) 230-01-45</a:t>
            </a:r>
            <a:endParaRPr sz="900" dirty="0">
              <a:solidFill>
                <a:schemeClr val="tx1">
                  <a:lumMod val="65000"/>
                  <a:lumOff val="35000"/>
                </a:schemeClr>
              </a:solidFill>
              <a:cs typeface="Proxima Nova Rg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DE6481C-877F-6546-587C-121BD48DA5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8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51" b="78332"/>
          <a:stretch/>
        </p:blipFill>
        <p:spPr>
          <a:xfrm>
            <a:off x="0" y="0"/>
            <a:ext cx="6858000" cy="14903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BCA516-3A84-A7F6-BBBF-B763D39CC99A}"/>
              </a:ext>
            </a:extLst>
          </p:cNvPr>
          <p:cNvSpPr txBox="1"/>
          <p:nvPr/>
        </p:nvSpPr>
        <p:spPr>
          <a:xfrm>
            <a:off x="103909" y="107152"/>
            <a:ext cx="6033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УПРАВЛЕНИЕ РАСХОДАМИ НА ПЕРСОНАЛ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E3A56D-4842-3075-D975-B12A92129641}"/>
              </a:ext>
            </a:extLst>
          </p:cNvPr>
          <p:cNvSpPr txBox="1"/>
          <p:nvPr/>
        </p:nvSpPr>
        <p:spPr>
          <a:xfrm>
            <a:off x="103909" y="533399"/>
            <a:ext cx="6643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chemeClr val="bg1"/>
                </a:solidFill>
              </a:rPr>
              <a:t>Модель Управления расходами на персонал, построенная на платформе «</a:t>
            </a:r>
            <a:r>
              <a:rPr lang="ru-RU" sz="1200" dirty="0" err="1">
                <a:solidFill>
                  <a:schemeClr val="bg1"/>
                </a:solidFill>
              </a:rPr>
              <a:t>Optimacros</a:t>
            </a:r>
            <a:r>
              <a:rPr lang="ru-RU" sz="1200" dirty="0">
                <a:solidFill>
                  <a:schemeClr val="bg1"/>
                </a:solidFill>
              </a:rPr>
              <a:t>»,   позволяет от месяца к месяцу гибко планировать потребности бизнеса, связанные с персоналом, своевременно принимать управленческие решения, взвешенно оценивать сценарии развития компании. 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29E44227-E2A6-2835-8154-26C203ACCBB3}"/>
              </a:ext>
            </a:extLst>
          </p:cNvPr>
          <p:cNvGrpSpPr/>
          <p:nvPr/>
        </p:nvGrpSpPr>
        <p:grpSpPr>
          <a:xfrm>
            <a:off x="187119" y="1711638"/>
            <a:ext cx="6130554" cy="312088"/>
            <a:chOff x="187119" y="1711638"/>
            <a:chExt cx="6130554" cy="312088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AE264E66-619D-1616-A3C8-DF8B5767C11C}"/>
                </a:ext>
              </a:extLst>
            </p:cNvPr>
            <p:cNvGrpSpPr/>
            <p:nvPr/>
          </p:nvGrpSpPr>
          <p:grpSpPr>
            <a:xfrm>
              <a:off x="187119" y="1711638"/>
              <a:ext cx="3809918" cy="312088"/>
              <a:chOff x="187119" y="1711638"/>
              <a:chExt cx="3809918" cy="312088"/>
            </a:xfrm>
          </p:grpSpPr>
          <p:sp>
            <p:nvSpPr>
              <p:cNvPr id="13" name="Заголовок 1">
                <a:extLst>
                  <a:ext uri="{FF2B5EF4-FFF2-40B4-BE49-F238E27FC236}">
                    <a16:creationId xmlns:a16="http://schemas.microsoft.com/office/drawing/2014/main" id="{D4F9D474-7EE1-69DB-997E-EBC20F8758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6875" y="1737254"/>
                <a:ext cx="3230162" cy="286472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 cap="all" baseline="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1200" cap="all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Montserrat Bold"/>
                    <a:ea typeface="+mj-ea"/>
                    <a:cs typeface="+mj-cs"/>
                  </a:rPr>
                  <a:t>Область применения</a:t>
                </a:r>
              </a:p>
            </p:txBody>
          </p:sp>
          <p:sp>
            <p:nvSpPr>
              <p:cNvPr id="14" name="Logo">
                <a:extLst>
                  <a:ext uri="{FF2B5EF4-FFF2-40B4-BE49-F238E27FC236}">
                    <a16:creationId xmlns:a16="http://schemas.microsoft.com/office/drawing/2014/main" id="{7DA2B249-2C90-4A7E-CF4E-D545C51DB5C6}"/>
                  </a:ext>
                </a:extLst>
              </p:cNvPr>
              <p:cNvSpPr/>
              <p:nvPr/>
            </p:nvSpPr>
            <p:spPr>
              <a:xfrm>
                <a:off x="187119" y="1711638"/>
                <a:ext cx="290863" cy="244369"/>
              </a:xfrm>
              <a:custGeom>
                <a:avLst/>
                <a:gdLst/>
                <a:ahLst/>
                <a:cxnLst/>
                <a:rect l="l" t="t" r="r" b="b"/>
                <a:pathLst>
                  <a:path w="335280" h="335279">
                    <a:moveTo>
                      <a:pt x="278536" y="0"/>
                    </a:moveTo>
                    <a:lnTo>
                      <a:pt x="56553" y="0"/>
                    </a:lnTo>
                    <a:lnTo>
                      <a:pt x="45487" y="1098"/>
                    </a:lnTo>
                    <a:lnTo>
                      <a:pt x="9556" y="25112"/>
                    </a:lnTo>
                    <a:lnTo>
                      <a:pt x="0" y="56417"/>
                    </a:lnTo>
                    <a:lnTo>
                      <a:pt x="0" y="278672"/>
                    </a:lnTo>
                    <a:lnTo>
                      <a:pt x="16596" y="318576"/>
                    </a:lnTo>
                    <a:lnTo>
                      <a:pt x="56532" y="335089"/>
                    </a:lnTo>
                    <a:lnTo>
                      <a:pt x="170811" y="335089"/>
                    </a:lnTo>
                    <a:lnTo>
                      <a:pt x="48113" y="310451"/>
                    </a:lnTo>
                    <a:lnTo>
                      <a:pt x="40009" y="307121"/>
                    </a:lnTo>
                    <a:lnTo>
                      <a:pt x="28051" y="295205"/>
                    </a:lnTo>
                    <a:lnTo>
                      <a:pt x="24669" y="287111"/>
                    </a:lnTo>
                    <a:lnTo>
                      <a:pt x="24669" y="47977"/>
                    </a:lnTo>
                    <a:lnTo>
                      <a:pt x="28051" y="39894"/>
                    </a:lnTo>
                    <a:lnTo>
                      <a:pt x="40009" y="27978"/>
                    </a:lnTo>
                    <a:lnTo>
                      <a:pt x="48113" y="24637"/>
                    </a:lnTo>
                    <a:lnTo>
                      <a:pt x="325141" y="24637"/>
                    </a:lnTo>
                    <a:lnTo>
                      <a:pt x="318471" y="16523"/>
                    </a:lnTo>
                    <a:lnTo>
                      <a:pt x="309867" y="9475"/>
                    </a:lnTo>
                    <a:lnTo>
                      <a:pt x="300145" y="4291"/>
                    </a:lnTo>
                    <a:lnTo>
                      <a:pt x="289602" y="1093"/>
                    </a:lnTo>
                    <a:lnTo>
                      <a:pt x="278536" y="0"/>
                    </a:lnTo>
                    <a:close/>
                  </a:path>
                  <a:path w="335280" h="335279">
                    <a:moveTo>
                      <a:pt x="325141" y="24637"/>
                    </a:moveTo>
                    <a:lnTo>
                      <a:pt x="286975" y="24637"/>
                    </a:lnTo>
                    <a:lnTo>
                      <a:pt x="295080" y="27978"/>
                    </a:lnTo>
                    <a:lnTo>
                      <a:pt x="307048" y="39894"/>
                    </a:lnTo>
                    <a:lnTo>
                      <a:pt x="310419" y="47977"/>
                    </a:lnTo>
                    <a:lnTo>
                      <a:pt x="310419" y="287111"/>
                    </a:lnTo>
                    <a:lnTo>
                      <a:pt x="307048" y="295205"/>
                    </a:lnTo>
                    <a:lnTo>
                      <a:pt x="295080" y="307121"/>
                    </a:lnTo>
                    <a:lnTo>
                      <a:pt x="286975" y="310451"/>
                    </a:lnTo>
                    <a:lnTo>
                      <a:pt x="246505" y="310451"/>
                    </a:lnTo>
                    <a:lnTo>
                      <a:pt x="243374" y="311749"/>
                    </a:lnTo>
                    <a:lnTo>
                      <a:pt x="238757" y="316367"/>
                    </a:lnTo>
                    <a:lnTo>
                      <a:pt x="237448" y="319498"/>
                    </a:lnTo>
                    <a:lnTo>
                      <a:pt x="237448" y="326042"/>
                    </a:lnTo>
                    <a:lnTo>
                      <a:pt x="238757" y="329173"/>
                    </a:lnTo>
                    <a:lnTo>
                      <a:pt x="243374" y="333790"/>
                    </a:lnTo>
                    <a:lnTo>
                      <a:pt x="246505" y="335089"/>
                    </a:lnTo>
                    <a:lnTo>
                      <a:pt x="278536" y="335089"/>
                    </a:lnTo>
                    <a:lnTo>
                      <a:pt x="318451" y="318555"/>
                    </a:lnTo>
                    <a:lnTo>
                      <a:pt x="335068" y="278672"/>
                    </a:lnTo>
                    <a:lnTo>
                      <a:pt x="335068" y="56417"/>
                    </a:lnTo>
                    <a:lnTo>
                      <a:pt x="333952" y="45353"/>
                    </a:lnTo>
                    <a:lnTo>
                      <a:pt x="330732" y="34820"/>
                    </a:lnTo>
                    <a:lnTo>
                      <a:pt x="325531" y="25112"/>
                    </a:lnTo>
                    <a:lnTo>
                      <a:pt x="325141" y="24637"/>
                    </a:lnTo>
                    <a:close/>
                  </a:path>
                  <a:path w="335280" h="335279">
                    <a:moveTo>
                      <a:pt x="179868" y="133315"/>
                    </a:moveTo>
                    <a:lnTo>
                      <a:pt x="155220" y="133315"/>
                    </a:lnTo>
                    <a:lnTo>
                      <a:pt x="155220" y="310451"/>
                    </a:lnTo>
                    <a:lnTo>
                      <a:pt x="179868" y="310451"/>
                    </a:lnTo>
                    <a:lnTo>
                      <a:pt x="179868" y="133315"/>
                    </a:lnTo>
                    <a:close/>
                  </a:path>
                  <a:path w="335280" h="335279">
                    <a:moveTo>
                      <a:pt x="170853" y="91306"/>
                    </a:moveTo>
                    <a:lnTo>
                      <a:pt x="164309" y="91306"/>
                    </a:lnTo>
                    <a:lnTo>
                      <a:pt x="161167" y="92594"/>
                    </a:lnTo>
                    <a:lnTo>
                      <a:pt x="108331" y="145419"/>
                    </a:lnTo>
                    <a:lnTo>
                      <a:pt x="107037" y="148550"/>
                    </a:lnTo>
                    <a:lnTo>
                      <a:pt x="107033" y="155105"/>
                    </a:lnTo>
                    <a:lnTo>
                      <a:pt x="108331" y="158246"/>
                    </a:lnTo>
                    <a:lnTo>
                      <a:pt x="112959" y="162874"/>
                    </a:lnTo>
                    <a:lnTo>
                      <a:pt x="116101" y="164183"/>
                    </a:lnTo>
                    <a:lnTo>
                      <a:pt x="122655" y="164183"/>
                    </a:lnTo>
                    <a:lnTo>
                      <a:pt x="125797" y="162874"/>
                    </a:lnTo>
                    <a:lnTo>
                      <a:pt x="155220" y="133315"/>
                    </a:lnTo>
                    <a:lnTo>
                      <a:pt x="214718" y="133315"/>
                    </a:lnTo>
                    <a:lnTo>
                      <a:pt x="173984" y="92594"/>
                    </a:lnTo>
                    <a:lnTo>
                      <a:pt x="170853" y="91306"/>
                    </a:lnTo>
                    <a:close/>
                  </a:path>
                  <a:path w="335280" h="335279">
                    <a:moveTo>
                      <a:pt x="214718" y="133315"/>
                    </a:moveTo>
                    <a:lnTo>
                      <a:pt x="179868" y="133315"/>
                    </a:lnTo>
                    <a:lnTo>
                      <a:pt x="209354" y="162811"/>
                    </a:lnTo>
                    <a:lnTo>
                      <a:pt x="212485" y="164120"/>
                    </a:lnTo>
                    <a:lnTo>
                      <a:pt x="219055" y="164120"/>
                    </a:lnTo>
                    <a:lnTo>
                      <a:pt x="222181" y="162811"/>
                    </a:lnTo>
                    <a:lnTo>
                      <a:pt x="226799" y="158225"/>
                    </a:lnTo>
                    <a:lnTo>
                      <a:pt x="228093" y="155105"/>
                    </a:lnTo>
                    <a:lnTo>
                      <a:pt x="228108" y="148550"/>
                    </a:lnTo>
                    <a:lnTo>
                      <a:pt x="226820" y="145419"/>
                    </a:lnTo>
                    <a:lnTo>
                      <a:pt x="214718" y="133315"/>
                    </a:lnTo>
                    <a:close/>
                  </a:path>
                </a:pathLst>
              </a:custGeom>
              <a:solidFill>
                <a:srgbClr val="7030A0"/>
              </a:solidFill>
            </p:spPr>
            <p:txBody>
              <a:bodyPr wrap="square" lIns="0" tIns="0" rIns="0" bIns="0" rtlCol="0"/>
              <a:lstStyle/>
              <a:p>
                <a:pPr algn="l"/>
                <a:endParaRPr sz="1200" dirty="0"/>
              </a:p>
            </p:txBody>
          </p:sp>
        </p:grp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984279CD-383E-ECB1-DE7D-05F9A1DEAA66}"/>
                </a:ext>
              </a:extLst>
            </p:cNvPr>
            <p:cNvCxnSpPr>
              <a:cxnSpLocks/>
            </p:cNvCxnSpPr>
            <p:nvPr/>
          </p:nvCxnSpPr>
          <p:spPr>
            <a:xfrm>
              <a:off x="759948" y="1935906"/>
              <a:ext cx="5557725" cy="25133"/>
            </a:xfrm>
            <a:prstGeom prst="line">
              <a:avLst/>
            </a:prstGeom>
            <a:ln w="12700">
              <a:solidFill>
                <a:srgbClr val="7030A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F63B38CC-C173-A064-64F2-F089EB10D9E8}"/>
              </a:ext>
            </a:extLst>
          </p:cNvPr>
          <p:cNvGrpSpPr/>
          <p:nvPr/>
        </p:nvGrpSpPr>
        <p:grpSpPr>
          <a:xfrm>
            <a:off x="202163" y="2554417"/>
            <a:ext cx="6115510" cy="244369"/>
            <a:chOff x="202163" y="2630623"/>
            <a:chExt cx="6115510" cy="244369"/>
          </a:xfrm>
        </p:grpSpPr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75551143-D96F-879A-D59F-13F80AD62FDB}"/>
                </a:ext>
              </a:extLst>
            </p:cNvPr>
            <p:cNvGrpSpPr/>
            <p:nvPr/>
          </p:nvGrpSpPr>
          <p:grpSpPr>
            <a:xfrm>
              <a:off x="202163" y="2630623"/>
              <a:ext cx="3809918" cy="244369"/>
              <a:chOff x="187119" y="2047497"/>
              <a:chExt cx="3809918" cy="244369"/>
            </a:xfrm>
          </p:grpSpPr>
          <p:sp>
            <p:nvSpPr>
              <p:cNvPr id="15" name="Заголовок 1">
                <a:extLst>
                  <a:ext uri="{FF2B5EF4-FFF2-40B4-BE49-F238E27FC236}">
                    <a16:creationId xmlns:a16="http://schemas.microsoft.com/office/drawing/2014/main" id="{F84C9C70-3518-82F0-1EFE-09F7B760E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6875" y="2074985"/>
                <a:ext cx="3230162" cy="210916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 cap="all" baseline="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1200" cap="all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Montserrat Bold"/>
                    <a:ea typeface="+mj-ea"/>
                    <a:cs typeface="+mj-cs"/>
                  </a:rPr>
                  <a:t>РЕШАЕМЫЕ ЗАДАЧИ</a:t>
                </a:r>
              </a:p>
            </p:txBody>
          </p:sp>
          <p:sp>
            <p:nvSpPr>
              <p:cNvPr id="18" name="Logo">
                <a:extLst>
                  <a:ext uri="{FF2B5EF4-FFF2-40B4-BE49-F238E27FC236}">
                    <a16:creationId xmlns:a16="http://schemas.microsoft.com/office/drawing/2014/main" id="{63551020-9E07-8CE0-070C-34799C4B4383}"/>
                  </a:ext>
                </a:extLst>
              </p:cNvPr>
              <p:cNvSpPr/>
              <p:nvPr/>
            </p:nvSpPr>
            <p:spPr>
              <a:xfrm>
                <a:off x="187119" y="2047497"/>
                <a:ext cx="290862" cy="244369"/>
              </a:xfrm>
              <a:custGeom>
                <a:avLst/>
                <a:gdLst/>
                <a:ahLst/>
                <a:cxnLst/>
                <a:rect l="l" t="t" r="r" b="b"/>
                <a:pathLst>
                  <a:path w="335279" h="337819">
                    <a:moveTo>
                      <a:pt x="22617" y="0"/>
                    </a:moveTo>
                    <a:lnTo>
                      <a:pt x="0" y="22543"/>
                    </a:lnTo>
                    <a:lnTo>
                      <a:pt x="0" y="84363"/>
                    </a:lnTo>
                    <a:lnTo>
                      <a:pt x="2722" y="90981"/>
                    </a:lnTo>
                    <a:lnTo>
                      <a:pt x="12565" y="100740"/>
                    </a:lnTo>
                    <a:lnTo>
                      <a:pt x="19161" y="103483"/>
                    </a:lnTo>
                    <a:lnTo>
                      <a:pt x="84395" y="103483"/>
                    </a:lnTo>
                    <a:lnTo>
                      <a:pt x="91096" y="100740"/>
                    </a:lnTo>
                    <a:lnTo>
                      <a:pt x="95913" y="95860"/>
                    </a:lnTo>
                    <a:lnTo>
                      <a:pt x="100834" y="90981"/>
                    </a:lnTo>
                    <a:lnTo>
                      <a:pt x="103557" y="84363"/>
                    </a:lnTo>
                    <a:lnTo>
                      <a:pt x="103557" y="78144"/>
                    </a:lnTo>
                    <a:lnTo>
                      <a:pt x="25863" y="78144"/>
                    </a:lnTo>
                    <a:lnTo>
                      <a:pt x="25548" y="77955"/>
                    </a:lnTo>
                    <a:lnTo>
                      <a:pt x="25548" y="25580"/>
                    </a:lnTo>
                    <a:lnTo>
                      <a:pt x="25863" y="25391"/>
                    </a:lnTo>
                    <a:lnTo>
                      <a:pt x="80939" y="25391"/>
                    </a:lnTo>
                    <a:lnTo>
                      <a:pt x="84081" y="24062"/>
                    </a:lnTo>
                    <a:lnTo>
                      <a:pt x="88897" y="19297"/>
                    </a:lnTo>
                    <a:lnTo>
                      <a:pt x="90259" y="16072"/>
                    </a:lnTo>
                    <a:lnTo>
                      <a:pt x="90259" y="9340"/>
                    </a:lnTo>
                    <a:lnTo>
                      <a:pt x="88897" y="6104"/>
                    </a:lnTo>
                    <a:lnTo>
                      <a:pt x="84081" y="1350"/>
                    </a:lnTo>
                    <a:lnTo>
                      <a:pt x="80939" y="10"/>
                    </a:lnTo>
                    <a:lnTo>
                      <a:pt x="22617" y="0"/>
                    </a:lnTo>
                    <a:close/>
                  </a:path>
                  <a:path w="335279" h="337819">
                    <a:moveTo>
                      <a:pt x="90887" y="46762"/>
                    </a:moveTo>
                    <a:lnTo>
                      <a:pt x="78112" y="77840"/>
                    </a:lnTo>
                    <a:lnTo>
                      <a:pt x="77903" y="78081"/>
                    </a:lnTo>
                    <a:lnTo>
                      <a:pt x="77693" y="78144"/>
                    </a:lnTo>
                    <a:lnTo>
                      <a:pt x="103557" y="78144"/>
                    </a:lnTo>
                    <a:lnTo>
                      <a:pt x="94237" y="46773"/>
                    </a:lnTo>
                    <a:lnTo>
                      <a:pt x="90887" y="46762"/>
                    </a:lnTo>
                    <a:close/>
                  </a:path>
                  <a:path w="335279" h="337819">
                    <a:moveTo>
                      <a:pt x="79264" y="116959"/>
                    </a:moveTo>
                    <a:lnTo>
                      <a:pt x="77589" y="117001"/>
                    </a:lnTo>
                    <a:lnTo>
                      <a:pt x="19161" y="117001"/>
                    </a:lnTo>
                    <a:lnTo>
                      <a:pt x="12565" y="119745"/>
                    </a:lnTo>
                    <a:lnTo>
                      <a:pt x="2722" y="129493"/>
                    </a:lnTo>
                    <a:lnTo>
                      <a:pt x="0" y="136111"/>
                    </a:lnTo>
                    <a:lnTo>
                      <a:pt x="0" y="201386"/>
                    </a:lnTo>
                    <a:lnTo>
                      <a:pt x="2722" y="208004"/>
                    </a:lnTo>
                    <a:lnTo>
                      <a:pt x="12565" y="217763"/>
                    </a:lnTo>
                    <a:lnTo>
                      <a:pt x="19161" y="220506"/>
                    </a:lnTo>
                    <a:lnTo>
                      <a:pt x="84395" y="220506"/>
                    </a:lnTo>
                    <a:lnTo>
                      <a:pt x="91096" y="217763"/>
                    </a:lnTo>
                    <a:lnTo>
                      <a:pt x="95913" y="212883"/>
                    </a:lnTo>
                    <a:lnTo>
                      <a:pt x="100834" y="208004"/>
                    </a:lnTo>
                    <a:lnTo>
                      <a:pt x="103557" y="201386"/>
                    </a:lnTo>
                    <a:lnTo>
                      <a:pt x="103557" y="195124"/>
                    </a:lnTo>
                    <a:lnTo>
                      <a:pt x="25863" y="195124"/>
                    </a:lnTo>
                    <a:lnTo>
                      <a:pt x="25548" y="194936"/>
                    </a:lnTo>
                    <a:lnTo>
                      <a:pt x="25548" y="142561"/>
                    </a:lnTo>
                    <a:lnTo>
                      <a:pt x="25863" y="142372"/>
                    </a:lnTo>
                    <a:lnTo>
                      <a:pt x="79495" y="142372"/>
                    </a:lnTo>
                    <a:lnTo>
                      <a:pt x="80939" y="142110"/>
                    </a:lnTo>
                    <a:lnTo>
                      <a:pt x="90468" y="131378"/>
                    </a:lnTo>
                    <a:lnTo>
                      <a:pt x="90468" y="127996"/>
                    </a:lnTo>
                    <a:lnTo>
                      <a:pt x="80939" y="117263"/>
                    </a:lnTo>
                    <a:lnTo>
                      <a:pt x="79264" y="116959"/>
                    </a:lnTo>
                    <a:close/>
                  </a:path>
                  <a:path w="335279" h="337819">
                    <a:moveTo>
                      <a:pt x="90887" y="163743"/>
                    </a:moveTo>
                    <a:lnTo>
                      <a:pt x="78112" y="194821"/>
                    </a:lnTo>
                    <a:lnTo>
                      <a:pt x="77903" y="195062"/>
                    </a:lnTo>
                    <a:lnTo>
                      <a:pt x="77693" y="195124"/>
                    </a:lnTo>
                    <a:lnTo>
                      <a:pt x="103557" y="195124"/>
                    </a:lnTo>
                    <a:lnTo>
                      <a:pt x="103557" y="173073"/>
                    </a:lnTo>
                    <a:lnTo>
                      <a:pt x="102195" y="169848"/>
                    </a:lnTo>
                    <a:lnTo>
                      <a:pt x="99787" y="167471"/>
                    </a:lnTo>
                    <a:lnTo>
                      <a:pt x="97483" y="165094"/>
                    </a:lnTo>
                    <a:lnTo>
                      <a:pt x="94237" y="163754"/>
                    </a:lnTo>
                    <a:lnTo>
                      <a:pt x="90887" y="163743"/>
                    </a:lnTo>
                    <a:close/>
                  </a:path>
                  <a:path w="335279" h="337819">
                    <a:moveTo>
                      <a:pt x="79495" y="142372"/>
                    </a:moveTo>
                    <a:lnTo>
                      <a:pt x="77589" y="142372"/>
                    </a:lnTo>
                    <a:lnTo>
                      <a:pt x="79264" y="142414"/>
                    </a:lnTo>
                    <a:lnTo>
                      <a:pt x="79495" y="142372"/>
                    </a:lnTo>
                    <a:close/>
                  </a:path>
                  <a:path w="335279" h="337819">
                    <a:moveTo>
                      <a:pt x="80939" y="234045"/>
                    </a:moveTo>
                    <a:lnTo>
                      <a:pt x="19161" y="234055"/>
                    </a:lnTo>
                    <a:lnTo>
                      <a:pt x="12565" y="236799"/>
                    </a:lnTo>
                    <a:lnTo>
                      <a:pt x="2722" y="246557"/>
                    </a:lnTo>
                    <a:lnTo>
                      <a:pt x="0" y="253165"/>
                    </a:lnTo>
                    <a:lnTo>
                      <a:pt x="0" y="318440"/>
                    </a:lnTo>
                    <a:lnTo>
                      <a:pt x="2722" y="325058"/>
                    </a:lnTo>
                    <a:lnTo>
                      <a:pt x="12565" y="334806"/>
                    </a:lnTo>
                    <a:lnTo>
                      <a:pt x="19161" y="337549"/>
                    </a:lnTo>
                    <a:lnTo>
                      <a:pt x="84395" y="337549"/>
                    </a:lnTo>
                    <a:lnTo>
                      <a:pt x="91096" y="334806"/>
                    </a:lnTo>
                    <a:lnTo>
                      <a:pt x="95913" y="329937"/>
                    </a:lnTo>
                    <a:lnTo>
                      <a:pt x="100834" y="325058"/>
                    </a:lnTo>
                    <a:lnTo>
                      <a:pt x="103557" y="318440"/>
                    </a:lnTo>
                    <a:lnTo>
                      <a:pt x="103557" y="312178"/>
                    </a:lnTo>
                    <a:lnTo>
                      <a:pt x="25863" y="312178"/>
                    </a:lnTo>
                    <a:lnTo>
                      <a:pt x="25548" y="311990"/>
                    </a:lnTo>
                    <a:lnTo>
                      <a:pt x="25548" y="259625"/>
                    </a:lnTo>
                    <a:lnTo>
                      <a:pt x="25863" y="259437"/>
                    </a:lnTo>
                    <a:lnTo>
                      <a:pt x="80939" y="259437"/>
                    </a:lnTo>
                    <a:lnTo>
                      <a:pt x="84081" y="258096"/>
                    </a:lnTo>
                    <a:lnTo>
                      <a:pt x="88897" y="253332"/>
                    </a:lnTo>
                    <a:lnTo>
                      <a:pt x="90259" y="250107"/>
                    </a:lnTo>
                    <a:lnTo>
                      <a:pt x="90259" y="243374"/>
                    </a:lnTo>
                    <a:lnTo>
                      <a:pt x="88897" y="240149"/>
                    </a:lnTo>
                    <a:lnTo>
                      <a:pt x="84081" y="235385"/>
                    </a:lnTo>
                    <a:lnTo>
                      <a:pt x="80939" y="234045"/>
                    </a:lnTo>
                    <a:close/>
                  </a:path>
                  <a:path w="335279" h="337819">
                    <a:moveTo>
                      <a:pt x="90887" y="280797"/>
                    </a:moveTo>
                    <a:lnTo>
                      <a:pt x="78112" y="311875"/>
                    </a:lnTo>
                    <a:lnTo>
                      <a:pt x="77903" y="312105"/>
                    </a:lnTo>
                    <a:lnTo>
                      <a:pt x="77693" y="312178"/>
                    </a:lnTo>
                    <a:lnTo>
                      <a:pt x="103557" y="312178"/>
                    </a:lnTo>
                    <a:lnTo>
                      <a:pt x="103557" y="290127"/>
                    </a:lnTo>
                    <a:lnTo>
                      <a:pt x="102195" y="286902"/>
                    </a:lnTo>
                    <a:lnTo>
                      <a:pt x="99787" y="284525"/>
                    </a:lnTo>
                    <a:lnTo>
                      <a:pt x="97483" y="282148"/>
                    </a:lnTo>
                    <a:lnTo>
                      <a:pt x="94237" y="280808"/>
                    </a:lnTo>
                    <a:lnTo>
                      <a:pt x="90887" y="280797"/>
                    </a:lnTo>
                    <a:close/>
                  </a:path>
                  <a:path w="335279" h="337819">
                    <a:moveTo>
                      <a:pt x="325435" y="39004"/>
                    </a:moveTo>
                    <a:lnTo>
                      <a:pt x="131828" y="39004"/>
                    </a:lnTo>
                    <a:lnTo>
                      <a:pt x="128582" y="40344"/>
                    </a:lnTo>
                    <a:lnTo>
                      <a:pt x="123765" y="45108"/>
                    </a:lnTo>
                    <a:lnTo>
                      <a:pt x="122509" y="48333"/>
                    </a:lnTo>
                    <a:lnTo>
                      <a:pt x="122509" y="55066"/>
                    </a:lnTo>
                    <a:lnTo>
                      <a:pt x="123765" y="58291"/>
                    </a:lnTo>
                    <a:lnTo>
                      <a:pt x="128582" y="63055"/>
                    </a:lnTo>
                    <a:lnTo>
                      <a:pt x="131828" y="64395"/>
                    </a:lnTo>
                    <a:lnTo>
                      <a:pt x="325435" y="64395"/>
                    </a:lnTo>
                    <a:lnTo>
                      <a:pt x="328681" y="63055"/>
                    </a:lnTo>
                    <a:lnTo>
                      <a:pt x="333497" y="58291"/>
                    </a:lnTo>
                    <a:lnTo>
                      <a:pt x="334754" y="55066"/>
                    </a:lnTo>
                    <a:lnTo>
                      <a:pt x="334754" y="48333"/>
                    </a:lnTo>
                    <a:lnTo>
                      <a:pt x="333497" y="45108"/>
                    </a:lnTo>
                    <a:lnTo>
                      <a:pt x="328681" y="40344"/>
                    </a:lnTo>
                    <a:lnTo>
                      <a:pt x="325435" y="39004"/>
                    </a:lnTo>
                    <a:close/>
                  </a:path>
                  <a:path w="335279" h="337819">
                    <a:moveTo>
                      <a:pt x="325435" y="156058"/>
                    </a:moveTo>
                    <a:lnTo>
                      <a:pt x="131828" y="156058"/>
                    </a:lnTo>
                    <a:lnTo>
                      <a:pt x="128582" y="157398"/>
                    </a:lnTo>
                    <a:lnTo>
                      <a:pt x="123765" y="162152"/>
                    </a:lnTo>
                    <a:lnTo>
                      <a:pt x="122509" y="165387"/>
                    </a:lnTo>
                    <a:lnTo>
                      <a:pt x="122509" y="172120"/>
                    </a:lnTo>
                    <a:lnTo>
                      <a:pt x="123765" y="175345"/>
                    </a:lnTo>
                    <a:lnTo>
                      <a:pt x="128582" y="180109"/>
                    </a:lnTo>
                    <a:lnTo>
                      <a:pt x="131828" y="181439"/>
                    </a:lnTo>
                    <a:lnTo>
                      <a:pt x="325435" y="181439"/>
                    </a:lnTo>
                    <a:lnTo>
                      <a:pt x="328681" y="180109"/>
                    </a:lnTo>
                    <a:lnTo>
                      <a:pt x="333497" y="175345"/>
                    </a:lnTo>
                    <a:lnTo>
                      <a:pt x="334754" y="172120"/>
                    </a:lnTo>
                    <a:lnTo>
                      <a:pt x="334754" y="165387"/>
                    </a:lnTo>
                    <a:lnTo>
                      <a:pt x="333497" y="162152"/>
                    </a:lnTo>
                    <a:lnTo>
                      <a:pt x="328681" y="157398"/>
                    </a:lnTo>
                    <a:lnTo>
                      <a:pt x="325435" y="156058"/>
                    </a:lnTo>
                    <a:close/>
                  </a:path>
                  <a:path w="335279" h="337819">
                    <a:moveTo>
                      <a:pt x="133503" y="273080"/>
                    </a:moveTo>
                    <a:lnTo>
                      <a:pt x="123242" y="280881"/>
                    </a:lnTo>
                    <a:lnTo>
                      <a:pt x="122509" y="282441"/>
                    </a:lnTo>
                    <a:lnTo>
                      <a:pt x="122195" y="284117"/>
                    </a:lnTo>
                    <a:lnTo>
                      <a:pt x="122195" y="287499"/>
                    </a:lnTo>
                    <a:lnTo>
                      <a:pt x="122509" y="289163"/>
                    </a:lnTo>
                    <a:lnTo>
                      <a:pt x="123242" y="290724"/>
                    </a:lnTo>
                    <a:lnTo>
                      <a:pt x="123870" y="292284"/>
                    </a:lnTo>
                    <a:lnTo>
                      <a:pt x="133503" y="298535"/>
                    </a:lnTo>
                    <a:lnTo>
                      <a:pt x="135179" y="298493"/>
                    </a:lnTo>
                    <a:lnTo>
                      <a:pt x="323990" y="298493"/>
                    </a:lnTo>
                    <a:lnTo>
                      <a:pt x="335068" y="287499"/>
                    </a:lnTo>
                    <a:lnTo>
                      <a:pt x="335068" y="284117"/>
                    </a:lnTo>
                    <a:lnTo>
                      <a:pt x="323933" y="273112"/>
                    </a:lnTo>
                    <a:lnTo>
                      <a:pt x="135179" y="273112"/>
                    </a:lnTo>
                    <a:lnTo>
                      <a:pt x="133503" y="273080"/>
                    </a:lnTo>
                    <a:close/>
                  </a:path>
                  <a:path w="335279" h="337819">
                    <a:moveTo>
                      <a:pt x="323990" y="298493"/>
                    </a:moveTo>
                    <a:lnTo>
                      <a:pt x="322084" y="298493"/>
                    </a:lnTo>
                    <a:lnTo>
                      <a:pt x="323759" y="298535"/>
                    </a:lnTo>
                    <a:lnTo>
                      <a:pt x="323990" y="298493"/>
                    </a:lnTo>
                    <a:close/>
                  </a:path>
                  <a:path w="335279" h="337819">
                    <a:moveTo>
                      <a:pt x="323759" y="273080"/>
                    </a:moveTo>
                    <a:lnTo>
                      <a:pt x="322084" y="273112"/>
                    </a:lnTo>
                    <a:lnTo>
                      <a:pt x="323933" y="273112"/>
                    </a:lnTo>
                    <a:lnTo>
                      <a:pt x="323759" y="273080"/>
                    </a:lnTo>
                    <a:close/>
                  </a:path>
                </a:pathLst>
              </a:custGeom>
              <a:solidFill>
                <a:srgbClr val="7030A0"/>
              </a:solidFill>
            </p:spPr>
            <p:txBody>
              <a:bodyPr wrap="square" lIns="0" tIns="0" rIns="0" bIns="0" rtlCol="0"/>
              <a:lstStyle/>
              <a:p>
                <a:pPr algn="l"/>
                <a:endParaRPr sz="1200"/>
              </a:p>
            </p:txBody>
          </p:sp>
        </p:grp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831E0610-D70C-09C5-ADDF-B2AB745ADB65}"/>
                </a:ext>
              </a:extLst>
            </p:cNvPr>
            <p:cNvCxnSpPr>
              <a:cxnSpLocks/>
            </p:cNvCxnSpPr>
            <p:nvPr/>
          </p:nvCxnSpPr>
          <p:spPr>
            <a:xfrm>
              <a:off x="759951" y="2843373"/>
              <a:ext cx="5557722" cy="0"/>
            </a:xfrm>
            <a:prstGeom prst="line">
              <a:avLst/>
            </a:prstGeom>
            <a:ln w="12700">
              <a:solidFill>
                <a:srgbClr val="7030A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A41F676E-7CB0-4211-2884-E18C7004A4DA}"/>
              </a:ext>
            </a:extLst>
          </p:cNvPr>
          <p:cNvGrpSpPr/>
          <p:nvPr/>
        </p:nvGrpSpPr>
        <p:grpSpPr>
          <a:xfrm>
            <a:off x="181382" y="3455816"/>
            <a:ext cx="6136291" cy="261910"/>
            <a:chOff x="181382" y="3549608"/>
            <a:chExt cx="6136291" cy="261910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12E7C6B7-092D-F246-9111-77AA297E7A47}"/>
                </a:ext>
              </a:extLst>
            </p:cNvPr>
            <p:cNvGrpSpPr/>
            <p:nvPr/>
          </p:nvGrpSpPr>
          <p:grpSpPr>
            <a:xfrm>
              <a:off x="181382" y="3549608"/>
              <a:ext cx="4163167" cy="261910"/>
              <a:chOff x="194088" y="2412944"/>
              <a:chExt cx="4163167" cy="261910"/>
            </a:xfrm>
          </p:grpSpPr>
          <p:sp>
            <p:nvSpPr>
              <p:cNvPr id="16" name="Заголовок 1">
                <a:extLst>
                  <a:ext uri="{FF2B5EF4-FFF2-40B4-BE49-F238E27FC236}">
                    <a16:creationId xmlns:a16="http://schemas.microsoft.com/office/drawing/2014/main" id="{1534F6C2-C31C-D2C5-FDB6-040F32144C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6875" y="2463938"/>
                <a:ext cx="3590380" cy="210916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 cap="all" baseline="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1200" cap="all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Montserrat Bold"/>
                    <a:ea typeface="+mj-ea"/>
                    <a:cs typeface="+mj-cs"/>
                  </a:rPr>
                  <a:t>ЭФФЕКТ ОТ ВНЕДРЕНИЯ МОДЕЛИ</a:t>
                </a:r>
              </a:p>
            </p:txBody>
          </p:sp>
          <p:sp>
            <p:nvSpPr>
              <p:cNvPr id="19" name="Logo">
                <a:extLst>
                  <a:ext uri="{FF2B5EF4-FFF2-40B4-BE49-F238E27FC236}">
                    <a16:creationId xmlns:a16="http://schemas.microsoft.com/office/drawing/2014/main" id="{CA1D3F03-1AC2-76BB-F719-1DA4C87CB16C}"/>
                  </a:ext>
                </a:extLst>
              </p:cNvPr>
              <p:cNvSpPr/>
              <p:nvPr/>
            </p:nvSpPr>
            <p:spPr>
              <a:xfrm>
                <a:off x="194088" y="2412944"/>
                <a:ext cx="290862" cy="244370"/>
              </a:xfrm>
              <a:custGeom>
                <a:avLst/>
                <a:gdLst/>
                <a:ahLst/>
                <a:cxnLst/>
                <a:rect l="l" t="t" r="r" b="b"/>
                <a:pathLst>
                  <a:path w="335279" h="278764">
                    <a:moveTo>
                      <a:pt x="86175" y="141482"/>
                    </a:moveTo>
                    <a:lnTo>
                      <a:pt x="9109" y="141482"/>
                    </a:lnTo>
                    <a:lnTo>
                      <a:pt x="5968" y="142780"/>
                    </a:lnTo>
                    <a:lnTo>
                      <a:pt x="1361" y="147388"/>
                    </a:lnTo>
                    <a:lnTo>
                      <a:pt x="0" y="150518"/>
                    </a:lnTo>
                    <a:lnTo>
                      <a:pt x="0" y="269248"/>
                    </a:lnTo>
                    <a:lnTo>
                      <a:pt x="1361" y="272379"/>
                    </a:lnTo>
                    <a:lnTo>
                      <a:pt x="5968" y="276996"/>
                    </a:lnTo>
                    <a:lnTo>
                      <a:pt x="9109" y="278295"/>
                    </a:lnTo>
                    <a:lnTo>
                      <a:pt x="206067" y="278295"/>
                    </a:lnTo>
                    <a:lnTo>
                      <a:pt x="209208" y="276996"/>
                    </a:lnTo>
                    <a:lnTo>
                      <a:pt x="213815" y="272379"/>
                    </a:lnTo>
                    <a:lnTo>
                      <a:pt x="215176" y="269248"/>
                    </a:lnTo>
                    <a:lnTo>
                      <a:pt x="215176" y="253678"/>
                    </a:lnTo>
                    <a:lnTo>
                      <a:pt x="24606" y="253678"/>
                    </a:lnTo>
                    <a:lnTo>
                      <a:pt x="24606" y="166089"/>
                    </a:lnTo>
                    <a:lnTo>
                      <a:pt x="95285" y="166089"/>
                    </a:lnTo>
                    <a:lnTo>
                      <a:pt x="95285" y="150518"/>
                    </a:lnTo>
                    <a:lnTo>
                      <a:pt x="93923" y="147388"/>
                    </a:lnTo>
                    <a:lnTo>
                      <a:pt x="89316" y="142780"/>
                    </a:lnTo>
                    <a:lnTo>
                      <a:pt x="86175" y="141482"/>
                    </a:lnTo>
                    <a:close/>
                  </a:path>
                  <a:path w="335279" h="278764">
                    <a:moveTo>
                      <a:pt x="255384" y="144885"/>
                    </a:moveTo>
                    <a:lnTo>
                      <a:pt x="248892" y="144885"/>
                    </a:lnTo>
                    <a:lnTo>
                      <a:pt x="245751" y="146184"/>
                    </a:lnTo>
                    <a:lnTo>
                      <a:pt x="241144" y="150801"/>
                    </a:lnTo>
                    <a:lnTo>
                      <a:pt x="239783" y="153932"/>
                    </a:lnTo>
                    <a:lnTo>
                      <a:pt x="239783" y="269248"/>
                    </a:lnTo>
                    <a:lnTo>
                      <a:pt x="241144" y="272379"/>
                    </a:lnTo>
                    <a:lnTo>
                      <a:pt x="245751" y="276996"/>
                    </a:lnTo>
                    <a:lnTo>
                      <a:pt x="248892" y="278295"/>
                    </a:lnTo>
                    <a:lnTo>
                      <a:pt x="326063" y="278295"/>
                    </a:lnTo>
                    <a:lnTo>
                      <a:pt x="329099" y="276996"/>
                    </a:lnTo>
                    <a:lnTo>
                      <a:pt x="331403" y="274682"/>
                    </a:lnTo>
                    <a:lnTo>
                      <a:pt x="333811" y="272379"/>
                    </a:lnTo>
                    <a:lnTo>
                      <a:pt x="335068" y="269248"/>
                    </a:lnTo>
                    <a:lnTo>
                      <a:pt x="335068" y="253678"/>
                    </a:lnTo>
                    <a:lnTo>
                      <a:pt x="264494" y="253678"/>
                    </a:lnTo>
                    <a:lnTo>
                      <a:pt x="264494" y="153932"/>
                    </a:lnTo>
                    <a:lnTo>
                      <a:pt x="263133" y="150801"/>
                    </a:lnTo>
                    <a:lnTo>
                      <a:pt x="258526" y="146184"/>
                    </a:lnTo>
                    <a:lnTo>
                      <a:pt x="255384" y="144885"/>
                    </a:lnTo>
                    <a:close/>
                  </a:path>
                  <a:path w="335279" h="278764">
                    <a:moveTo>
                      <a:pt x="325958" y="87117"/>
                    </a:moveTo>
                    <a:lnTo>
                      <a:pt x="199575" y="87117"/>
                    </a:lnTo>
                    <a:lnTo>
                      <a:pt x="196433" y="88416"/>
                    </a:lnTo>
                    <a:lnTo>
                      <a:pt x="191826" y="93033"/>
                    </a:lnTo>
                    <a:lnTo>
                      <a:pt x="190570" y="96154"/>
                    </a:lnTo>
                    <a:lnTo>
                      <a:pt x="190570" y="253678"/>
                    </a:lnTo>
                    <a:lnTo>
                      <a:pt x="215176" y="253678"/>
                    </a:lnTo>
                    <a:lnTo>
                      <a:pt x="215176" y="111734"/>
                    </a:lnTo>
                    <a:lnTo>
                      <a:pt x="335068" y="111734"/>
                    </a:lnTo>
                    <a:lnTo>
                      <a:pt x="335068" y="96154"/>
                    </a:lnTo>
                    <a:lnTo>
                      <a:pt x="333707" y="93023"/>
                    </a:lnTo>
                    <a:lnTo>
                      <a:pt x="329099" y="88416"/>
                    </a:lnTo>
                    <a:lnTo>
                      <a:pt x="325958" y="87117"/>
                    </a:lnTo>
                    <a:close/>
                  </a:path>
                  <a:path w="335279" h="278764">
                    <a:moveTo>
                      <a:pt x="335068" y="111734"/>
                    </a:moveTo>
                    <a:lnTo>
                      <a:pt x="310461" y="111734"/>
                    </a:lnTo>
                    <a:lnTo>
                      <a:pt x="310461" y="253678"/>
                    </a:lnTo>
                    <a:lnTo>
                      <a:pt x="335068" y="253678"/>
                    </a:lnTo>
                    <a:lnTo>
                      <a:pt x="335068" y="111734"/>
                    </a:lnTo>
                    <a:close/>
                  </a:path>
                  <a:path w="335279" h="278764">
                    <a:moveTo>
                      <a:pt x="202821" y="0"/>
                    </a:moveTo>
                    <a:lnTo>
                      <a:pt x="128872" y="20"/>
                    </a:lnTo>
                    <a:lnTo>
                      <a:pt x="119891" y="9046"/>
                    </a:lnTo>
                    <a:lnTo>
                      <a:pt x="119891" y="214893"/>
                    </a:lnTo>
                    <a:lnTo>
                      <a:pt x="121148" y="218035"/>
                    </a:lnTo>
                    <a:lnTo>
                      <a:pt x="125755" y="222652"/>
                    </a:lnTo>
                    <a:lnTo>
                      <a:pt x="128896" y="223951"/>
                    </a:lnTo>
                    <a:lnTo>
                      <a:pt x="135493" y="223951"/>
                    </a:lnTo>
                    <a:lnTo>
                      <a:pt x="138634" y="222652"/>
                    </a:lnTo>
                    <a:lnTo>
                      <a:pt x="143241" y="218035"/>
                    </a:lnTo>
                    <a:lnTo>
                      <a:pt x="144498" y="214893"/>
                    </a:lnTo>
                    <a:lnTo>
                      <a:pt x="144498" y="24617"/>
                    </a:lnTo>
                    <a:lnTo>
                      <a:pt x="215176" y="24617"/>
                    </a:lnTo>
                    <a:lnTo>
                      <a:pt x="215167" y="9046"/>
                    </a:lnTo>
                    <a:lnTo>
                      <a:pt x="213815" y="5947"/>
                    </a:lnTo>
                    <a:lnTo>
                      <a:pt x="209182" y="1308"/>
                    </a:lnTo>
                    <a:lnTo>
                      <a:pt x="206067" y="20"/>
                    </a:lnTo>
                    <a:lnTo>
                      <a:pt x="202821" y="0"/>
                    </a:lnTo>
                    <a:close/>
                  </a:path>
                  <a:path w="335279" h="278764">
                    <a:moveTo>
                      <a:pt x="95285" y="166089"/>
                    </a:moveTo>
                    <a:lnTo>
                      <a:pt x="70678" y="166089"/>
                    </a:lnTo>
                    <a:lnTo>
                      <a:pt x="70703" y="214893"/>
                    </a:lnTo>
                    <a:lnTo>
                      <a:pt x="71934" y="217961"/>
                    </a:lnTo>
                    <a:lnTo>
                      <a:pt x="76542" y="222579"/>
                    </a:lnTo>
                    <a:lnTo>
                      <a:pt x="79683" y="223878"/>
                    </a:lnTo>
                    <a:lnTo>
                      <a:pt x="86175" y="223878"/>
                    </a:lnTo>
                    <a:lnTo>
                      <a:pt x="89316" y="222579"/>
                    </a:lnTo>
                    <a:lnTo>
                      <a:pt x="93923" y="217961"/>
                    </a:lnTo>
                    <a:lnTo>
                      <a:pt x="95257" y="214893"/>
                    </a:lnTo>
                    <a:lnTo>
                      <a:pt x="95285" y="166089"/>
                    </a:lnTo>
                    <a:close/>
                  </a:path>
                  <a:path w="335279" h="278764">
                    <a:moveTo>
                      <a:pt x="215176" y="24617"/>
                    </a:moveTo>
                    <a:lnTo>
                      <a:pt x="190465" y="24617"/>
                    </a:lnTo>
                    <a:lnTo>
                      <a:pt x="190465" y="49213"/>
                    </a:lnTo>
                    <a:lnTo>
                      <a:pt x="191826" y="52354"/>
                    </a:lnTo>
                    <a:lnTo>
                      <a:pt x="196433" y="56972"/>
                    </a:lnTo>
                    <a:lnTo>
                      <a:pt x="199575" y="58270"/>
                    </a:lnTo>
                    <a:lnTo>
                      <a:pt x="206067" y="58270"/>
                    </a:lnTo>
                    <a:lnTo>
                      <a:pt x="209208" y="56972"/>
                    </a:lnTo>
                    <a:lnTo>
                      <a:pt x="213815" y="52354"/>
                    </a:lnTo>
                    <a:lnTo>
                      <a:pt x="215176" y="49213"/>
                    </a:lnTo>
                    <a:lnTo>
                      <a:pt x="215176" y="24617"/>
                    </a:lnTo>
                    <a:close/>
                  </a:path>
                </a:pathLst>
              </a:custGeom>
              <a:solidFill>
                <a:srgbClr val="7030A0"/>
              </a:solidFill>
            </p:spPr>
            <p:txBody>
              <a:bodyPr wrap="square" lIns="0" tIns="0" rIns="0" bIns="0" rtlCol="0"/>
              <a:lstStyle/>
              <a:p>
                <a:pPr algn="l"/>
                <a:endParaRPr sz="1200"/>
              </a:p>
            </p:txBody>
          </p:sp>
        </p:grp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F98F9316-8BA2-C421-CB8C-1E280186AEA6}"/>
                </a:ext>
              </a:extLst>
            </p:cNvPr>
            <p:cNvCxnSpPr>
              <a:cxnSpLocks/>
            </p:cNvCxnSpPr>
            <p:nvPr/>
          </p:nvCxnSpPr>
          <p:spPr>
            <a:xfrm>
              <a:off x="753021" y="3785481"/>
              <a:ext cx="5564652" cy="0"/>
            </a:xfrm>
            <a:prstGeom prst="line">
              <a:avLst/>
            </a:prstGeom>
            <a:ln w="12700">
              <a:solidFill>
                <a:srgbClr val="7030A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AE45B872-4431-ACBA-7C12-CCA71E42169E}"/>
              </a:ext>
            </a:extLst>
          </p:cNvPr>
          <p:cNvGrpSpPr/>
          <p:nvPr/>
        </p:nvGrpSpPr>
        <p:grpSpPr>
          <a:xfrm>
            <a:off x="181382" y="4577661"/>
            <a:ext cx="6136291" cy="311998"/>
            <a:chOff x="181382" y="4577661"/>
            <a:chExt cx="6136291" cy="311998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A4C5A237-8400-517C-4520-90C5CB2D5F19}"/>
                </a:ext>
              </a:extLst>
            </p:cNvPr>
            <p:cNvGrpSpPr/>
            <p:nvPr/>
          </p:nvGrpSpPr>
          <p:grpSpPr>
            <a:xfrm>
              <a:off x="181382" y="4577661"/>
              <a:ext cx="4142386" cy="311998"/>
              <a:chOff x="214869" y="2917437"/>
              <a:chExt cx="4142386" cy="311998"/>
            </a:xfrm>
          </p:grpSpPr>
          <p:sp>
            <p:nvSpPr>
              <p:cNvPr id="17" name="Заголовок 1">
                <a:extLst>
                  <a:ext uri="{FF2B5EF4-FFF2-40B4-BE49-F238E27FC236}">
                    <a16:creationId xmlns:a16="http://schemas.microsoft.com/office/drawing/2014/main" id="{82B91790-1BAB-49F4-9F9F-8CCB51738B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6875" y="2995810"/>
                <a:ext cx="3590380" cy="194812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 cap="all" baseline="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1200" cap="all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Montserrat Bold"/>
                    <a:ea typeface="+mj-ea"/>
                    <a:cs typeface="+mj-cs"/>
                  </a:rPr>
                  <a:t>ФУНКЦИОНАЛьные</a:t>
                </a:r>
                <a:r>
                  <a:rPr kumimoji="0" lang="ru-RU" sz="1100" b="0" i="0" u="none" strike="noStrike" kern="1200" cap="all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Montserrat Bold"/>
                    <a:ea typeface="+mj-ea"/>
                    <a:cs typeface="+mj-cs"/>
                  </a:rPr>
                  <a:t> ВОЗМОЖНОСТИ</a:t>
                </a:r>
              </a:p>
            </p:txBody>
          </p:sp>
          <p:sp>
            <p:nvSpPr>
              <p:cNvPr id="20" name="Logo">
                <a:extLst>
                  <a:ext uri="{FF2B5EF4-FFF2-40B4-BE49-F238E27FC236}">
                    <a16:creationId xmlns:a16="http://schemas.microsoft.com/office/drawing/2014/main" id="{2F267415-9D52-7726-E110-0001B0505755}"/>
                  </a:ext>
                </a:extLst>
              </p:cNvPr>
              <p:cNvSpPr/>
              <p:nvPr/>
            </p:nvSpPr>
            <p:spPr>
              <a:xfrm>
                <a:off x="214869" y="2917437"/>
                <a:ext cx="290862" cy="311998"/>
              </a:xfrm>
              <a:custGeom>
                <a:avLst/>
                <a:gdLst/>
                <a:ahLst/>
                <a:cxnLst/>
                <a:rect l="l" t="t" r="r" b="b"/>
                <a:pathLst>
                  <a:path w="335280" h="379729">
                    <a:moveTo>
                      <a:pt x="92646" y="48009"/>
                    </a:moveTo>
                    <a:lnTo>
                      <a:pt x="64783" y="48009"/>
                    </a:lnTo>
                    <a:lnTo>
                      <a:pt x="64793" y="82678"/>
                    </a:lnTo>
                    <a:lnTo>
                      <a:pt x="66270" y="86238"/>
                    </a:lnTo>
                    <a:lnTo>
                      <a:pt x="71516" y="91484"/>
                    </a:lnTo>
                    <a:lnTo>
                      <a:pt x="75065" y="92960"/>
                    </a:lnTo>
                    <a:lnTo>
                      <a:pt x="78782" y="92970"/>
                    </a:lnTo>
                    <a:lnTo>
                      <a:pt x="240484" y="92970"/>
                    </a:lnTo>
                    <a:lnTo>
                      <a:pt x="253537" y="94283"/>
                    </a:lnTo>
                    <a:lnTo>
                      <a:pt x="287561" y="112541"/>
                    </a:lnTo>
                    <a:lnTo>
                      <a:pt x="305780" y="146584"/>
                    </a:lnTo>
                    <a:lnTo>
                      <a:pt x="307079" y="159639"/>
                    </a:lnTo>
                    <a:lnTo>
                      <a:pt x="307079" y="163356"/>
                    </a:lnTo>
                    <a:lnTo>
                      <a:pt x="308556" y="166905"/>
                    </a:lnTo>
                    <a:lnTo>
                      <a:pt x="313801" y="172162"/>
                    </a:lnTo>
                    <a:lnTo>
                      <a:pt x="317362" y="173638"/>
                    </a:lnTo>
                    <a:lnTo>
                      <a:pt x="324785" y="173638"/>
                    </a:lnTo>
                    <a:lnTo>
                      <a:pt x="328346" y="172162"/>
                    </a:lnTo>
                    <a:lnTo>
                      <a:pt x="333591" y="166905"/>
                    </a:lnTo>
                    <a:lnTo>
                      <a:pt x="335068" y="163356"/>
                    </a:lnTo>
                    <a:lnTo>
                      <a:pt x="335068" y="159639"/>
                    </a:lnTo>
                    <a:lnTo>
                      <a:pt x="319125" y="107123"/>
                    </a:lnTo>
                    <a:lnTo>
                      <a:pt x="276580" y="72188"/>
                    </a:lnTo>
                    <a:lnTo>
                      <a:pt x="240348" y="64971"/>
                    </a:lnTo>
                    <a:lnTo>
                      <a:pt x="92646" y="64971"/>
                    </a:lnTo>
                    <a:lnTo>
                      <a:pt x="92646" y="48009"/>
                    </a:lnTo>
                    <a:close/>
                  </a:path>
                  <a:path w="335280" h="379729">
                    <a:moveTo>
                      <a:pt x="78667" y="0"/>
                    </a:moveTo>
                    <a:lnTo>
                      <a:pt x="73243" y="1078"/>
                    </a:lnTo>
                    <a:lnTo>
                      <a:pt x="70751" y="2418"/>
                    </a:lnTo>
                    <a:lnTo>
                      <a:pt x="4146" y="69086"/>
                    </a:lnTo>
                    <a:lnTo>
                      <a:pt x="2837" y="70374"/>
                    </a:lnTo>
                    <a:lnTo>
                      <a:pt x="1790" y="71914"/>
                    </a:lnTo>
                    <a:lnTo>
                      <a:pt x="366" y="75306"/>
                    </a:lnTo>
                    <a:lnTo>
                      <a:pt x="0" y="77128"/>
                    </a:lnTo>
                    <a:lnTo>
                      <a:pt x="15" y="80889"/>
                    </a:lnTo>
                    <a:lnTo>
                      <a:pt x="388" y="82678"/>
                    </a:lnTo>
                    <a:lnTo>
                      <a:pt x="1790" y="86018"/>
                    </a:lnTo>
                    <a:lnTo>
                      <a:pt x="2837" y="87557"/>
                    </a:lnTo>
                    <a:lnTo>
                      <a:pt x="8267" y="92970"/>
                    </a:lnTo>
                    <a:lnTo>
                      <a:pt x="70102" y="154874"/>
                    </a:lnTo>
                    <a:lnTo>
                      <a:pt x="71652" y="155901"/>
                    </a:lnTo>
                    <a:lnTo>
                      <a:pt x="75055" y="157314"/>
                    </a:lnTo>
                    <a:lnTo>
                      <a:pt x="76877" y="157670"/>
                    </a:lnTo>
                    <a:lnTo>
                      <a:pt x="80562" y="157670"/>
                    </a:lnTo>
                    <a:lnTo>
                      <a:pt x="92740" y="145492"/>
                    </a:lnTo>
                    <a:lnTo>
                      <a:pt x="92740" y="141807"/>
                    </a:lnTo>
                    <a:lnTo>
                      <a:pt x="92374" y="139985"/>
                    </a:lnTo>
                    <a:lnTo>
                      <a:pt x="90960" y="136582"/>
                    </a:lnTo>
                    <a:lnTo>
                      <a:pt x="89923" y="135032"/>
                    </a:lnTo>
                    <a:lnTo>
                      <a:pt x="33820" y="78971"/>
                    </a:lnTo>
                    <a:lnTo>
                      <a:pt x="64783" y="48009"/>
                    </a:lnTo>
                    <a:lnTo>
                      <a:pt x="92646" y="48009"/>
                    </a:lnTo>
                    <a:lnTo>
                      <a:pt x="92646" y="11486"/>
                    </a:lnTo>
                    <a:lnTo>
                      <a:pt x="91829" y="8785"/>
                    </a:lnTo>
                    <a:lnTo>
                      <a:pt x="88761" y="4188"/>
                    </a:lnTo>
                    <a:lnTo>
                      <a:pt x="86583" y="2397"/>
                    </a:lnTo>
                    <a:lnTo>
                      <a:pt x="81473" y="282"/>
                    </a:lnTo>
                    <a:lnTo>
                      <a:pt x="78667" y="0"/>
                    </a:lnTo>
                    <a:close/>
                  </a:path>
                  <a:path w="335280" h="379729">
                    <a:moveTo>
                      <a:pt x="15831" y="205847"/>
                    </a:moveTo>
                    <a:lnTo>
                      <a:pt x="12156" y="205847"/>
                    </a:lnTo>
                    <a:lnTo>
                      <a:pt x="10334" y="206213"/>
                    </a:lnTo>
                    <a:lnTo>
                      <a:pt x="0" y="218003"/>
                    </a:lnTo>
                    <a:lnTo>
                      <a:pt x="0" y="219846"/>
                    </a:lnTo>
                    <a:lnTo>
                      <a:pt x="15910" y="272324"/>
                    </a:lnTo>
                    <a:lnTo>
                      <a:pt x="58393" y="307264"/>
                    </a:lnTo>
                    <a:lnTo>
                      <a:pt x="94583" y="314513"/>
                    </a:lnTo>
                    <a:lnTo>
                      <a:pt x="242296" y="314513"/>
                    </a:lnTo>
                    <a:lnTo>
                      <a:pt x="242306" y="368962"/>
                    </a:lnTo>
                    <a:lnTo>
                      <a:pt x="243783" y="372522"/>
                    </a:lnTo>
                    <a:lnTo>
                      <a:pt x="249018" y="377789"/>
                    </a:lnTo>
                    <a:lnTo>
                      <a:pt x="252578" y="379286"/>
                    </a:lnTo>
                    <a:lnTo>
                      <a:pt x="258128" y="379328"/>
                    </a:lnTo>
                    <a:lnTo>
                      <a:pt x="259960" y="378972"/>
                    </a:lnTo>
                    <a:lnTo>
                      <a:pt x="263363" y="377559"/>
                    </a:lnTo>
                    <a:lnTo>
                      <a:pt x="264913" y="376512"/>
                    </a:lnTo>
                    <a:lnTo>
                      <a:pt x="266201" y="375203"/>
                    </a:lnTo>
                    <a:lnTo>
                      <a:pt x="309885" y="331476"/>
                    </a:lnTo>
                    <a:lnTo>
                      <a:pt x="270284" y="331476"/>
                    </a:lnTo>
                    <a:lnTo>
                      <a:pt x="270274" y="296807"/>
                    </a:lnTo>
                    <a:lnTo>
                      <a:pt x="268798" y="293247"/>
                    </a:lnTo>
                    <a:lnTo>
                      <a:pt x="263552" y="288001"/>
                    </a:lnTo>
                    <a:lnTo>
                      <a:pt x="260002" y="286525"/>
                    </a:lnTo>
                    <a:lnTo>
                      <a:pt x="94583" y="286514"/>
                    </a:lnTo>
                    <a:lnTo>
                      <a:pt x="81530" y="285201"/>
                    </a:lnTo>
                    <a:lnTo>
                      <a:pt x="47506" y="266944"/>
                    </a:lnTo>
                    <a:lnTo>
                      <a:pt x="29287" y="232901"/>
                    </a:lnTo>
                    <a:lnTo>
                      <a:pt x="27988" y="219846"/>
                    </a:lnTo>
                    <a:lnTo>
                      <a:pt x="27988" y="218003"/>
                    </a:lnTo>
                    <a:lnTo>
                      <a:pt x="27622" y="216192"/>
                    </a:lnTo>
                    <a:lnTo>
                      <a:pt x="17653" y="206213"/>
                    </a:lnTo>
                    <a:lnTo>
                      <a:pt x="15831" y="205847"/>
                    </a:lnTo>
                    <a:close/>
                  </a:path>
                  <a:path w="335280" h="379729">
                    <a:moveTo>
                      <a:pt x="260065" y="221731"/>
                    </a:moveTo>
                    <a:lnTo>
                      <a:pt x="252631" y="221731"/>
                    </a:lnTo>
                    <a:lnTo>
                      <a:pt x="249060" y="223218"/>
                    </a:lnTo>
                    <a:lnTo>
                      <a:pt x="243804" y="228474"/>
                    </a:lnTo>
                    <a:lnTo>
                      <a:pt x="242327" y="232045"/>
                    </a:lnTo>
                    <a:lnTo>
                      <a:pt x="242327" y="239479"/>
                    </a:lnTo>
                    <a:lnTo>
                      <a:pt x="243814" y="243050"/>
                    </a:lnTo>
                    <a:lnTo>
                      <a:pt x="301247" y="300514"/>
                    </a:lnTo>
                    <a:lnTo>
                      <a:pt x="270284" y="331476"/>
                    </a:lnTo>
                    <a:lnTo>
                      <a:pt x="309885" y="331476"/>
                    </a:lnTo>
                    <a:lnTo>
                      <a:pt x="330859" y="310482"/>
                    </a:lnTo>
                    <a:lnTo>
                      <a:pt x="332167" y="309194"/>
                    </a:lnTo>
                    <a:lnTo>
                      <a:pt x="333204" y="307655"/>
                    </a:lnTo>
                    <a:lnTo>
                      <a:pt x="334628" y="304262"/>
                    </a:lnTo>
                    <a:lnTo>
                      <a:pt x="334995" y="302441"/>
                    </a:lnTo>
                    <a:lnTo>
                      <a:pt x="334950" y="298556"/>
                    </a:lnTo>
                    <a:lnTo>
                      <a:pt x="334628" y="296954"/>
                    </a:lnTo>
                    <a:lnTo>
                      <a:pt x="333204" y="293561"/>
                    </a:lnTo>
                    <a:lnTo>
                      <a:pt x="332167" y="292022"/>
                    </a:lnTo>
                    <a:lnTo>
                      <a:pt x="330859" y="290734"/>
                    </a:lnTo>
                    <a:lnTo>
                      <a:pt x="263635" y="223207"/>
                    </a:lnTo>
                    <a:lnTo>
                      <a:pt x="260065" y="221731"/>
                    </a:lnTo>
                    <a:close/>
                  </a:path>
                  <a:path w="335280" h="379729">
                    <a:moveTo>
                      <a:pt x="170612" y="174183"/>
                    </a:moveTo>
                    <a:lnTo>
                      <a:pt x="163408" y="174183"/>
                    </a:lnTo>
                    <a:lnTo>
                      <a:pt x="159461" y="175827"/>
                    </a:lnTo>
                    <a:lnTo>
                      <a:pt x="153618" y="181648"/>
                    </a:lnTo>
                    <a:lnTo>
                      <a:pt x="151984" y="185606"/>
                    </a:lnTo>
                    <a:lnTo>
                      <a:pt x="151984" y="192810"/>
                    </a:lnTo>
                    <a:lnTo>
                      <a:pt x="167555" y="205585"/>
                    </a:lnTo>
                    <a:lnTo>
                      <a:pt x="173586" y="204381"/>
                    </a:lnTo>
                    <a:lnTo>
                      <a:pt x="176350" y="202904"/>
                    </a:lnTo>
                    <a:lnTo>
                      <a:pt x="180706" y="198548"/>
                    </a:lnTo>
                    <a:lnTo>
                      <a:pt x="182182" y="195784"/>
                    </a:lnTo>
                    <a:lnTo>
                      <a:pt x="183387" y="189753"/>
                    </a:lnTo>
                    <a:lnTo>
                      <a:pt x="183072" y="186622"/>
                    </a:lnTo>
                    <a:lnTo>
                      <a:pt x="180717" y="180936"/>
                    </a:lnTo>
                    <a:lnTo>
                      <a:pt x="178727" y="178518"/>
                    </a:lnTo>
                    <a:lnTo>
                      <a:pt x="173617" y="175094"/>
                    </a:lnTo>
                    <a:lnTo>
                      <a:pt x="170612" y="174183"/>
                    </a:lnTo>
                    <a:close/>
                  </a:path>
                  <a:path w="335280" h="379729">
                    <a:moveTo>
                      <a:pt x="122153" y="174183"/>
                    </a:moveTo>
                    <a:lnTo>
                      <a:pt x="114949" y="174183"/>
                    </a:lnTo>
                    <a:lnTo>
                      <a:pt x="110991" y="175827"/>
                    </a:lnTo>
                    <a:lnTo>
                      <a:pt x="105169" y="181648"/>
                    </a:lnTo>
                    <a:lnTo>
                      <a:pt x="103525" y="185606"/>
                    </a:lnTo>
                    <a:lnTo>
                      <a:pt x="103525" y="192810"/>
                    </a:lnTo>
                    <a:lnTo>
                      <a:pt x="119095" y="205585"/>
                    </a:lnTo>
                    <a:lnTo>
                      <a:pt x="125127" y="204381"/>
                    </a:lnTo>
                    <a:lnTo>
                      <a:pt x="127891" y="202904"/>
                    </a:lnTo>
                    <a:lnTo>
                      <a:pt x="132247" y="198548"/>
                    </a:lnTo>
                    <a:lnTo>
                      <a:pt x="133723" y="195784"/>
                    </a:lnTo>
                    <a:lnTo>
                      <a:pt x="134927" y="189753"/>
                    </a:lnTo>
                    <a:lnTo>
                      <a:pt x="134613" y="186622"/>
                    </a:lnTo>
                    <a:lnTo>
                      <a:pt x="132257" y="180936"/>
                    </a:lnTo>
                    <a:lnTo>
                      <a:pt x="130268" y="178518"/>
                    </a:lnTo>
                    <a:lnTo>
                      <a:pt x="125158" y="175094"/>
                    </a:lnTo>
                    <a:lnTo>
                      <a:pt x="122153" y="174183"/>
                    </a:lnTo>
                    <a:close/>
                  </a:path>
                  <a:path w="335280" h="379729">
                    <a:moveTo>
                      <a:pt x="219071" y="174183"/>
                    </a:moveTo>
                    <a:lnTo>
                      <a:pt x="211867" y="174183"/>
                    </a:lnTo>
                    <a:lnTo>
                      <a:pt x="207920" y="175827"/>
                    </a:lnTo>
                    <a:lnTo>
                      <a:pt x="202077" y="181648"/>
                    </a:lnTo>
                    <a:lnTo>
                      <a:pt x="200444" y="185606"/>
                    </a:lnTo>
                    <a:lnTo>
                      <a:pt x="200444" y="192810"/>
                    </a:lnTo>
                    <a:lnTo>
                      <a:pt x="216014" y="205585"/>
                    </a:lnTo>
                    <a:lnTo>
                      <a:pt x="222045" y="204381"/>
                    </a:lnTo>
                    <a:lnTo>
                      <a:pt x="224809" y="202904"/>
                    </a:lnTo>
                    <a:lnTo>
                      <a:pt x="229165" y="198548"/>
                    </a:lnTo>
                    <a:lnTo>
                      <a:pt x="230642" y="195784"/>
                    </a:lnTo>
                    <a:lnTo>
                      <a:pt x="231846" y="189753"/>
                    </a:lnTo>
                    <a:lnTo>
                      <a:pt x="231532" y="186622"/>
                    </a:lnTo>
                    <a:lnTo>
                      <a:pt x="229186" y="180936"/>
                    </a:lnTo>
                    <a:lnTo>
                      <a:pt x="227186" y="178518"/>
                    </a:lnTo>
                    <a:lnTo>
                      <a:pt x="222077" y="175094"/>
                    </a:lnTo>
                    <a:lnTo>
                      <a:pt x="219071" y="174183"/>
                    </a:lnTo>
                    <a:close/>
                  </a:path>
                </a:pathLst>
              </a:custGeom>
              <a:solidFill>
                <a:srgbClr val="7030A0"/>
              </a:solidFill>
            </p:spPr>
            <p:txBody>
              <a:bodyPr wrap="square" lIns="0" tIns="0" rIns="0" bIns="0" rtlCol="0"/>
              <a:lstStyle/>
              <a:p>
                <a:pPr algn="l"/>
                <a:endParaRPr sz="1200"/>
              </a:p>
            </p:txBody>
          </p:sp>
        </p:grp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0E934C91-17B0-DEF4-6BA5-A688F9344C82}"/>
                </a:ext>
              </a:extLst>
            </p:cNvPr>
            <p:cNvCxnSpPr>
              <a:cxnSpLocks/>
            </p:cNvCxnSpPr>
            <p:nvPr/>
          </p:nvCxnSpPr>
          <p:spPr>
            <a:xfrm>
              <a:off x="753025" y="4838421"/>
              <a:ext cx="5564648" cy="5454"/>
            </a:xfrm>
            <a:prstGeom prst="line">
              <a:avLst/>
            </a:prstGeom>
            <a:ln w="12700">
              <a:solidFill>
                <a:srgbClr val="7030A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EE4FC3B-2AA0-1DCA-79A7-FB3C82C167C3}"/>
              </a:ext>
            </a:extLst>
          </p:cNvPr>
          <p:cNvSpPr txBox="1"/>
          <p:nvPr/>
        </p:nvSpPr>
        <p:spPr>
          <a:xfrm>
            <a:off x="656039" y="1933675"/>
            <a:ext cx="584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Трансформация стратегических целей бизнеса через автоматизацию процесса планирования </a:t>
            </a:r>
            <a:r>
              <a:rPr lang="en-US" sz="1000" dirty="0"/>
              <a:t>HR-</a:t>
            </a:r>
            <a:r>
              <a:rPr lang="ru-RU" sz="1000" dirty="0"/>
              <a:t>функций в форме гибкого инструмента для принятия правильных и своевременных решений.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86D3754-7631-DB0E-386D-2565FE10D982}"/>
              </a:ext>
            </a:extLst>
          </p:cNvPr>
          <p:cNvSpPr txBox="1"/>
          <p:nvPr/>
        </p:nvSpPr>
        <p:spPr>
          <a:xfrm>
            <a:off x="489783" y="4843875"/>
            <a:ext cx="6014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/>
              <a:t>загрузка штатного расписания и фактических начислений;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/>
              <a:t>планирование численности персонала и инструменты сравнения сценариев;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/>
              <a:t>планирование премий, прочих расходов, отпусков, командировок, расходов по ДМС;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/>
              <a:t>автоматический расчет налогов и взносов с учетом предельных величин базы налогообложения;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/>
              <a:t>ввод Top-</a:t>
            </a:r>
            <a:r>
              <a:rPr lang="ru-RU" sz="1000" dirty="0" err="1"/>
              <a:t>down</a:t>
            </a:r>
            <a:r>
              <a:rPr lang="ru-RU" sz="1000" dirty="0"/>
              <a:t> корректировки по отдельным статьям P&amp;L и, как результат, расчет эффекта как в P&amp;L, так и по сотрудникам.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B0461F-9DCE-6821-61F6-466913AB3CA8}"/>
              </a:ext>
            </a:extLst>
          </p:cNvPr>
          <p:cNvSpPr txBox="1"/>
          <p:nvPr/>
        </p:nvSpPr>
        <p:spPr>
          <a:xfrm>
            <a:off x="493025" y="2770862"/>
            <a:ext cx="60148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/>
              <a:t>управление численностью персонала, менеджмент вакансий;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/>
              <a:t>планирование и управление блоком расходов на персонал;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 err="1"/>
              <a:t>версионное</a:t>
            </a:r>
            <a:r>
              <a:rPr lang="ru-RU" sz="1000" dirty="0"/>
              <a:t> и сценарное планирование и анализ.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EC05B09-2704-649F-4F0A-2DA289D018E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4" t="24946" r="13951" b="15842"/>
          <a:stretch/>
        </p:blipFill>
        <p:spPr>
          <a:xfrm>
            <a:off x="2842235" y="5744486"/>
            <a:ext cx="3525982" cy="1458428"/>
          </a:xfrm>
          <a:prstGeom prst="rect">
            <a:avLst/>
          </a:prstGeom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A98D43DC-92A9-C930-3DCE-F2A802766DD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51" t="11226" r="18687" b="25981"/>
          <a:stretch/>
        </p:blipFill>
        <p:spPr>
          <a:xfrm>
            <a:off x="625446" y="6693657"/>
            <a:ext cx="3513019" cy="1534501"/>
          </a:xfrm>
          <a:prstGeom prst="rect">
            <a:avLst/>
          </a:prstGeom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396968-797E-E6F9-9F4E-B75819C020B7}"/>
              </a:ext>
            </a:extLst>
          </p:cNvPr>
          <p:cNvSpPr txBox="1"/>
          <p:nvPr/>
        </p:nvSpPr>
        <p:spPr>
          <a:xfrm>
            <a:off x="493025" y="3702856"/>
            <a:ext cx="60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/>
              <a:t>повышение эффективности и сокращение времени на планирование расходов на  персонал;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/>
              <a:t>максимально гибкое и оперативное реагирование на потребности компании, связанные с персоналом, и оценка необходимых для этого ресурсов;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/>
              <a:t>увеличение предсказуемости и скорости расчетов эффекта от принимаемых управленческих решений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796A05-BEC4-B6ED-9B0C-25CD73480C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 contras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936" y="8795526"/>
            <a:ext cx="254205" cy="254205"/>
          </a:xfrm>
          <a:prstGeom prst="rect">
            <a:avLst/>
          </a:prstGeom>
        </p:spPr>
      </p:pic>
      <p:sp>
        <p:nvSpPr>
          <p:cNvPr id="27" name="object 32">
            <a:extLst>
              <a:ext uri="{FF2B5EF4-FFF2-40B4-BE49-F238E27FC236}">
                <a16:creationId xmlns:a16="http://schemas.microsoft.com/office/drawing/2014/main" id="{4807C852-8D58-55D2-7CDE-2531E23D63D2}"/>
              </a:ext>
            </a:extLst>
          </p:cNvPr>
          <p:cNvSpPr txBox="1"/>
          <p:nvPr/>
        </p:nvSpPr>
        <p:spPr>
          <a:xfrm>
            <a:off x="3364735" y="8410670"/>
            <a:ext cx="1894609" cy="64376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spcBef>
                <a:spcPts val="700"/>
              </a:spcBef>
            </a:pPr>
            <a:r>
              <a:rPr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Proxima Nova Rg"/>
              </a:rPr>
              <a:t>Санкт-Петербург</a:t>
            </a:r>
          </a:p>
          <a:p>
            <a:pPr marL="12700" marR="5080"/>
            <a:r>
              <a:rPr sz="900" b="0" dirty="0">
                <a:solidFill>
                  <a:schemeClr val="tx1">
                    <a:lumMod val="65000"/>
                    <a:lumOff val="35000"/>
                  </a:schemeClr>
                </a:solidFill>
                <a:cs typeface="Proxima Nova Lt"/>
              </a:rPr>
              <a:t>197374, </a:t>
            </a:r>
            <a:r>
              <a:rPr sz="900" b="0" spc="-5" dirty="0">
                <a:solidFill>
                  <a:schemeClr val="tx1">
                    <a:lumMod val="65000"/>
                    <a:lumOff val="35000"/>
                  </a:schemeClr>
                </a:solidFill>
                <a:cs typeface="Proxima Nova Lt"/>
              </a:rPr>
              <a:t>Россия,</a:t>
            </a:r>
            <a:r>
              <a:rPr sz="900" b="0" spc="-85" dirty="0">
                <a:solidFill>
                  <a:schemeClr val="tx1">
                    <a:lumMod val="65000"/>
                    <a:lumOff val="35000"/>
                  </a:schemeClr>
                </a:solidFill>
                <a:cs typeface="Proxima Nova Lt"/>
              </a:rPr>
              <a:t> </a:t>
            </a:r>
            <a:r>
              <a:rPr sz="900" b="0" spc="-10" dirty="0">
                <a:solidFill>
                  <a:schemeClr val="tx1">
                    <a:lumMod val="65000"/>
                    <a:lumOff val="35000"/>
                  </a:schemeClr>
                </a:solidFill>
                <a:cs typeface="Proxima Nova Lt"/>
              </a:rPr>
              <a:t>Санкт-Петербург,  </a:t>
            </a:r>
            <a:r>
              <a:rPr sz="900" b="0" dirty="0">
                <a:solidFill>
                  <a:schemeClr val="tx1">
                    <a:lumMod val="65000"/>
                    <a:lumOff val="35000"/>
                  </a:schemeClr>
                </a:solidFill>
                <a:cs typeface="Proxima Nova Lt"/>
              </a:rPr>
              <a:t>ул. </a:t>
            </a:r>
            <a:r>
              <a:rPr sz="900" b="0" spc="-5" dirty="0">
                <a:solidFill>
                  <a:schemeClr val="tx1">
                    <a:lumMod val="65000"/>
                    <a:lumOff val="35000"/>
                  </a:schemeClr>
                </a:solidFill>
                <a:cs typeface="Proxima Nova Lt"/>
              </a:rPr>
              <a:t>Оптиков, </a:t>
            </a:r>
            <a:r>
              <a:rPr sz="900" b="0" dirty="0">
                <a:solidFill>
                  <a:schemeClr val="tx1">
                    <a:lumMod val="65000"/>
                    <a:lumOff val="35000"/>
                  </a:schemeClr>
                </a:solidFill>
                <a:cs typeface="Proxima Nova Lt"/>
              </a:rPr>
              <a:t>д. 4, </a:t>
            </a:r>
            <a:r>
              <a:rPr sz="900" b="0" spc="-5" dirty="0">
                <a:solidFill>
                  <a:schemeClr val="tx1">
                    <a:lumMod val="65000"/>
                    <a:lumOff val="35000"/>
                  </a:schemeClr>
                </a:solidFill>
                <a:cs typeface="Proxima Nova Lt"/>
              </a:rPr>
              <a:t>корп. </a:t>
            </a:r>
            <a:r>
              <a:rPr sz="900" b="0" dirty="0">
                <a:solidFill>
                  <a:schemeClr val="tx1">
                    <a:lumMod val="65000"/>
                    <a:lumOff val="35000"/>
                  </a:schemeClr>
                </a:solidFill>
                <a:cs typeface="Proxima Nova Lt"/>
              </a:rPr>
              <a:t>3, </a:t>
            </a:r>
            <a:r>
              <a:rPr sz="900" b="0" spc="-40" dirty="0">
                <a:solidFill>
                  <a:schemeClr val="tx1">
                    <a:lumMod val="65000"/>
                    <a:lumOff val="35000"/>
                  </a:schemeClr>
                </a:solidFill>
                <a:cs typeface="Proxima Nova Lt"/>
              </a:rPr>
              <a:t>лит. </a:t>
            </a:r>
            <a:r>
              <a:rPr sz="900" b="0" dirty="0">
                <a:solidFill>
                  <a:schemeClr val="tx1">
                    <a:lumMod val="65000"/>
                    <a:lumOff val="35000"/>
                  </a:schemeClr>
                </a:solidFill>
                <a:cs typeface="Proxima Nova Lt"/>
              </a:rPr>
              <a:t>А</a:t>
            </a:r>
            <a:endParaRPr lang="en-US" sz="900" b="0" dirty="0">
              <a:solidFill>
                <a:schemeClr val="tx1">
                  <a:lumMod val="65000"/>
                  <a:lumOff val="35000"/>
                </a:schemeClr>
              </a:solidFill>
              <a:cs typeface="Proxima Nova Lt"/>
            </a:endParaRPr>
          </a:p>
          <a:p>
            <a:pPr marL="12700" marR="5080"/>
            <a:r>
              <a:rPr sz="900" b="0" spc="-5" dirty="0" err="1">
                <a:solidFill>
                  <a:schemeClr val="tx1">
                    <a:lumMod val="65000"/>
                    <a:lumOff val="35000"/>
                  </a:schemeClr>
                </a:solidFill>
                <a:cs typeface="Proxima Nova Lt"/>
              </a:rPr>
              <a:t>тел</a:t>
            </a:r>
            <a:r>
              <a:rPr sz="900" b="0" spc="-5" dirty="0">
                <a:solidFill>
                  <a:schemeClr val="tx1">
                    <a:lumMod val="65000"/>
                    <a:lumOff val="35000"/>
                  </a:schemeClr>
                </a:solidFill>
                <a:cs typeface="Proxima Nova Lt"/>
              </a:rPr>
              <a:t>/факс: </a:t>
            </a:r>
            <a:r>
              <a:rPr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Proxima Nova Rg"/>
              </a:rPr>
              <a:t>+7 </a:t>
            </a:r>
            <a: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Proxima Nova Rg"/>
              </a:rPr>
              <a:t>(812) 324-24-57</a:t>
            </a:r>
            <a:endParaRPr sz="900" dirty="0">
              <a:solidFill>
                <a:schemeClr val="tx1">
                  <a:lumMod val="65000"/>
                  <a:lumOff val="35000"/>
                </a:schemeClr>
              </a:solidFill>
              <a:cs typeface="Proxima Nova Rg"/>
            </a:endParaRPr>
          </a:p>
        </p:txBody>
      </p:sp>
    </p:spTree>
    <p:extLst>
      <p:ext uri="{BB962C8B-B14F-4D97-AF65-F5344CB8AC3E}">
        <p14:creationId xmlns:p14="http://schemas.microsoft.com/office/powerpoint/2010/main" val="33665107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Тема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</TotalTime>
  <Words>264</Words>
  <Application>Microsoft Office PowerPoint</Application>
  <PresentationFormat>Лист Letter (8,5x11")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Aptos</vt:lpstr>
      <vt:lpstr>Aptos Display</vt:lpstr>
      <vt:lpstr>Arial</vt:lpstr>
      <vt:lpstr>Montserrat Bold</vt:lpstr>
      <vt:lpstr>Proxima Nova Lt</vt:lpstr>
      <vt:lpstr>Proxima Nova Rg</vt:lpstr>
      <vt:lpstr>Wingdings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model</dc:title>
  <dc:creator>Yakubovskiy Oleg</dc:creator>
  <cp:lastModifiedBy>Yakubovskiy Oleg</cp:lastModifiedBy>
  <cp:revision>31</cp:revision>
  <dcterms:created xsi:type="dcterms:W3CDTF">2024-02-22T14:05:58Z</dcterms:created>
  <dcterms:modified xsi:type="dcterms:W3CDTF">2024-02-27T08:02:38Z</dcterms:modified>
</cp:coreProperties>
</file>